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9" r:id="rId3"/>
    <p:sldId id="268" r:id="rId4"/>
    <p:sldId id="261" r:id="rId5"/>
    <p:sldId id="260" r:id="rId6"/>
    <p:sldId id="262" r:id="rId7"/>
    <p:sldId id="270" r:id="rId8"/>
    <p:sldId id="271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9BA32-8C68-934D-9989-3C78FA1D8A08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15F2C-1F29-4249-A362-115329728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652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F3B56-0D71-444B-A10F-B2C21B8A0BC4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608AC-A39E-9A48-B20F-DCEED53F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397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E83F7-DDDD-3845-838F-3537632705A4}" type="datetime1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1C39-10AC-4FA3-8AA2-7C00E594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7B30-E3A0-3146-82D9-F254D060A38F}" type="datetime1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1C39-10AC-4FA3-8AA2-7C00E594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33B1-9078-CD4A-A3EF-DA4E5ABEC760}" type="datetime1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1C39-10AC-4FA3-8AA2-7C00E594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6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10BF-8C84-B943-84B3-DCFC45F3DF24}" type="datetime1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1C39-10AC-4FA3-8AA2-7C00E594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0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890-A2E2-4C4D-AA51-7481E03878F5}" type="datetime1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1C39-10AC-4FA3-8AA2-7C00E594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8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78A5-450C-AA4C-B290-7D3D3387CC1F}" type="datetime1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1C39-10AC-4FA3-8AA2-7C00E594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71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AB6C-897E-2F4F-899B-D1640158F2BC}" type="datetime1">
              <a:rPr lang="en-US" smtClean="0"/>
              <a:t>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1C39-10AC-4FA3-8AA2-7C00E594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8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9665-D3FF-7242-BD18-30095E4D33C8}" type="datetime1">
              <a:rPr lang="en-US" smtClean="0"/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1C39-10AC-4FA3-8AA2-7C00E594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0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6C8B-92AE-6540-B98B-0E8D834EA064}" type="datetime1">
              <a:rPr lang="en-US" smtClean="0"/>
              <a:t>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1C39-10AC-4FA3-8AA2-7C00E594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7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FF12-78B8-444B-8F9A-BD9C7EE69921}" type="datetime1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1C39-10AC-4FA3-8AA2-7C00E594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3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BD7F-0DF1-984A-A8C6-12DF037F0EE5}" type="datetime1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1C39-10AC-4FA3-8AA2-7C00E594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33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8B3FC-0907-4C4D-B2F1-5B0042424510}" type="datetime1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C1C39-10AC-4FA3-8AA2-7C00E594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7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Hall C Cryogenic Target</a:t>
            </a:r>
            <a:br>
              <a:rPr lang="en-US" dirty="0" smtClean="0"/>
            </a:br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Dave </a:t>
            </a:r>
            <a:r>
              <a:rPr lang="en-US" dirty="0" err="1" smtClean="0"/>
              <a:t>Meekins</a:t>
            </a:r>
            <a:endParaRPr lang="en-US" dirty="0" smtClean="0"/>
          </a:p>
          <a:p>
            <a:r>
              <a:rPr lang="en-US" dirty="0" err="1" smtClean="0"/>
              <a:t>JLab</a:t>
            </a:r>
            <a:r>
              <a:rPr lang="en-US" dirty="0" smtClean="0"/>
              <a:t> Target Group</a:t>
            </a:r>
          </a:p>
          <a:p>
            <a:r>
              <a:rPr lang="en-US" dirty="0" smtClean="0"/>
              <a:t>January 20,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1C39-10AC-4FA3-8AA2-7C00E5946C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9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218"/>
          </a:xfrm>
        </p:spPr>
        <p:txBody>
          <a:bodyPr/>
          <a:lstStyle/>
          <a:p>
            <a:pPr algn="ctr"/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2310"/>
            <a:ext cx="10515600" cy="495465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Complete</a:t>
            </a:r>
          </a:p>
          <a:p>
            <a:pPr lvl="1"/>
            <a:r>
              <a:rPr lang="en-US" dirty="0" smtClean="0"/>
              <a:t>Tank refurbishment (compliant with 6151)</a:t>
            </a:r>
          </a:p>
          <a:p>
            <a:pPr lvl="1"/>
            <a:r>
              <a:rPr lang="en-US" dirty="0" smtClean="0"/>
              <a:t>Tank support structure repair/painting</a:t>
            </a:r>
          </a:p>
          <a:p>
            <a:pPr lvl="1"/>
            <a:r>
              <a:rPr lang="en-US" dirty="0" smtClean="0"/>
              <a:t>New loops, solid targets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en-US" dirty="0" smtClean="0"/>
              <a:t>New alignment system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en-US" dirty="0" smtClean="0"/>
              <a:t>Upgraded gas panel and piping</a:t>
            </a:r>
          </a:p>
          <a:p>
            <a:pPr lvl="2"/>
            <a:r>
              <a:rPr lang="en-US" dirty="0" smtClean="0"/>
              <a:t>New swap panel</a:t>
            </a:r>
          </a:p>
          <a:p>
            <a:pPr lvl="1"/>
            <a:r>
              <a:rPr lang="en-US" dirty="0" smtClean="0"/>
              <a:t>Upgraded controls</a:t>
            </a:r>
          </a:p>
          <a:p>
            <a:pPr lvl="2"/>
            <a:r>
              <a:rPr lang="en-US" dirty="0" smtClean="0"/>
              <a:t>Software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</a:p>
          <a:p>
            <a:pPr lvl="2"/>
            <a:r>
              <a:rPr lang="en-US" dirty="0" smtClean="0"/>
              <a:t>Heaters (higher voltage, lower current)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</a:p>
          <a:p>
            <a:pPr lvl="2"/>
            <a:r>
              <a:rPr lang="en-US" dirty="0" smtClean="0"/>
              <a:t>Temp controls (6 per loop)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</a:p>
          <a:p>
            <a:pPr lvl="2"/>
            <a:r>
              <a:rPr lang="en-US" dirty="0" smtClean="0"/>
              <a:t>Aux heater controls (all power supplies are in Hall)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 process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10 cm production cells (2.6 inch OD)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Installation of piping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Installation of cells/blocks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Electrical upgrades</a:t>
            </a:r>
          </a:p>
          <a:p>
            <a:pPr marL="914400" lvl="2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1C39-10AC-4FA3-8AA2-7C00E5946CBA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98708" y="4968263"/>
            <a:ext cx="4823286" cy="584776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* Same as Hall A </a:t>
            </a:r>
            <a:r>
              <a:rPr lang="en-US" sz="3200" dirty="0" err="1" smtClean="0">
                <a:solidFill>
                  <a:srgbClr val="FF0000"/>
                </a:solidFill>
              </a:rPr>
              <a:t>cryotarget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7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460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Summary of Alterations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9730"/>
            <a:ext cx="10515600" cy="51472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External upgrades:</a:t>
            </a:r>
          </a:p>
          <a:p>
            <a:pPr lvl="1"/>
            <a:r>
              <a:rPr lang="en-US" dirty="0" smtClean="0"/>
              <a:t>New/refurbished vessels and ancillary piping and support structure</a:t>
            </a:r>
          </a:p>
          <a:p>
            <a:pPr lvl="1"/>
            <a:r>
              <a:rPr lang="en-US" dirty="0" smtClean="0"/>
              <a:t>New vent cap</a:t>
            </a:r>
          </a:p>
          <a:p>
            <a:pPr lvl="1"/>
            <a:r>
              <a:rPr lang="en-US" dirty="0" smtClean="0"/>
              <a:t>Minor gas panel changes</a:t>
            </a:r>
          </a:p>
          <a:p>
            <a:pPr lvl="1"/>
            <a:r>
              <a:rPr lang="en-US" dirty="0" smtClean="0"/>
              <a:t>New switch panel</a:t>
            </a:r>
          </a:p>
          <a:p>
            <a:pPr lvl="1"/>
            <a:r>
              <a:rPr lang="en-US" dirty="0" smtClean="0"/>
              <a:t>New supply and return piping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New chamber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config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/>
              <a:t>Internal upgrades:</a:t>
            </a:r>
          </a:p>
          <a:p>
            <a:pPr lvl="1"/>
            <a:r>
              <a:rPr lang="en-US" dirty="0" smtClean="0"/>
              <a:t>New loop piping</a:t>
            </a:r>
          </a:p>
          <a:p>
            <a:pPr lvl="1"/>
            <a:r>
              <a:rPr lang="en-US" dirty="0" smtClean="0"/>
              <a:t>New thermometry and heaters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New cells/blocks</a:t>
            </a:r>
          </a:p>
          <a:p>
            <a:r>
              <a:rPr lang="en-US" dirty="0" smtClean="0"/>
              <a:t>Upgraded controls</a:t>
            </a:r>
          </a:p>
          <a:p>
            <a:r>
              <a:rPr lang="en-US" dirty="0" smtClean="0"/>
              <a:t>Repaired and replaced stripped/damaged components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1C39-10AC-4FA3-8AA2-7C00E5946C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7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202"/>
          </a:xfrm>
        </p:spPr>
        <p:txBody>
          <a:bodyPr/>
          <a:lstStyle/>
          <a:p>
            <a:pPr algn="ctr"/>
            <a:r>
              <a:rPr lang="en-US" dirty="0" smtClean="0"/>
              <a:t>Pressure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5576"/>
            <a:ext cx="10515600" cy="472138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Hall A and C </a:t>
            </a:r>
            <a:r>
              <a:rPr lang="en-US" dirty="0" err="1" smtClean="0"/>
              <a:t>Cryotargets</a:t>
            </a:r>
            <a:r>
              <a:rPr lang="en-US" dirty="0" smtClean="0"/>
              <a:t> nearly identical</a:t>
            </a:r>
          </a:p>
          <a:p>
            <a:r>
              <a:rPr lang="en-US" dirty="0" smtClean="0"/>
              <a:t>Alteration of existing system</a:t>
            </a:r>
          </a:p>
          <a:p>
            <a:pPr lvl="1"/>
            <a:r>
              <a:rPr lang="en-US" dirty="0" smtClean="0"/>
              <a:t>Minor changes to gas panel</a:t>
            </a:r>
          </a:p>
          <a:p>
            <a:pPr lvl="1"/>
            <a:r>
              <a:rPr lang="en-US" dirty="0" smtClean="0"/>
              <a:t>Replacement of swap panel</a:t>
            </a:r>
          </a:p>
          <a:p>
            <a:pPr lvl="1"/>
            <a:r>
              <a:rPr lang="en-US" dirty="0" smtClean="0"/>
              <a:t>Refurbishment/replacement of vessels</a:t>
            </a:r>
          </a:p>
          <a:p>
            <a:pPr lvl="1"/>
            <a:r>
              <a:rPr lang="en-US" dirty="0" smtClean="0"/>
              <a:t>New piping to pivot</a:t>
            </a:r>
          </a:p>
          <a:p>
            <a:pPr lvl="1"/>
            <a:r>
              <a:rPr lang="en-US" dirty="0" smtClean="0"/>
              <a:t>New overpressure protection</a:t>
            </a:r>
          </a:p>
          <a:p>
            <a:pPr lvl="1"/>
            <a:r>
              <a:rPr lang="en-US" dirty="0" smtClean="0"/>
              <a:t>New Loop piping</a:t>
            </a:r>
          </a:p>
          <a:p>
            <a:pPr lvl="1"/>
            <a:r>
              <a:rPr lang="en-US" dirty="0" smtClean="0"/>
              <a:t>New Cells/Blocks</a:t>
            </a:r>
          </a:p>
          <a:p>
            <a:r>
              <a:rPr lang="en-US" dirty="0" smtClean="0"/>
              <a:t>All work performed in compliance with ESH&amp;Q 6151 and applicable Codes</a:t>
            </a:r>
          </a:p>
          <a:p>
            <a:pPr lvl="1"/>
            <a:r>
              <a:rPr lang="en-US" dirty="0" smtClean="0"/>
              <a:t>ASME B31.3, ASME PCC-2  (Piping)</a:t>
            </a:r>
          </a:p>
          <a:p>
            <a:pPr lvl="1"/>
            <a:r>
              <a:rPr lang="en-US" dirty="0" smtClean="0"/>
              <a:t>ASME BPVC VIII D1, NB-23 (Vessels)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1C39-10AC-4FA3-8AA2-7C00E5946C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1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202"/>
          </a:xfrm>
        </p:spPr>
        <p:txBody>
          <a:bodyPr/>
          <a:lstStyle/>
          <a:p>
            <a:pPr algn="ctr"/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166328"/>
            <a:ext cx="10515600" cy="5010635"/>
          </a:xfrm>
        </p:spPr>
        <p:txBody>
          <a:bodyPr/>
          <a:lstStyle/>
          <a:p>
            <a:r>
              <a:rPr lang="en-US" dirty="0" smtClean="0"/>
              <a:t>Top loop 4 and 10 cm cells</a:t>
            </a:r>
          </a:p>
          <a:p>
            <a:pPr lvl="1"/>
            <a:r>
              <a:rPr lang="en-US" dirty="0" smtClean="0"/>
              <a:t>Fluid H2/D2</a:t>
            </a:r>
          </a:p>
          <a:p>
            <a:r>
              <a:rPr lang="en-US" dirty="0" smtClean="0"/>
              <a:t>Bottom two loops 10 cm cells</a:t>
            </a:r>
          </a:p>
          <a:p>
            <a:pPr lvl="1"/>
            <a:r>
              <a:rPr lang="en-US" dirty="0" smtClean="0"/>
              <a:t>Fluid H2/D2</a:t>
            </a:r>
          </a:p>
          <a:p>
            <a:r>
              <a:rPr lang="en-US" dirty="0" smtClean="0"/>
              <a:t>Only two loops can be filled at a time.</a:t>
            </a:r>
          </a:p>
          <a:p>
            <a:pPr lvl="1"/>
            <a:r>
              <a:rPr lang="en-US" dirty="0" smtClean="0"/>
              <a:t>Filled with H2 or D2</a:t>
            </a:r>
          </a:p>
          <a:p>
            <a:pPr lvl="1"/>
            <a:r>
              <a:rPr lang="en-US" dirty="0" smtClean="0"/>
              <a:t>D2 tank can be filled with H2 to give 2</a:t>
            </a:r>
            <a:r>
              <a:rPr lang="en-US" baseline="30000" dirty="0" smtClean="0"/>
              <a:t>nd</a:t>
            </a:r>
            <a:r>
              <a:rPr lang="en-US" dirty="0" smtClean="0"/>
              <a:t> H2 loop</a:t>
            </a:r>
          </a:p>
          <a:p>
            <a:r>
              <a:rPr lang="en-US" dirty="0" smtClean="0"/>
              <a:t>D2 has been purchased but due to NMCA will most likely not be here in time for run</a:t>
            </a:r>
          </a:p>
          <a:p>
            <a:pPr lvl="1"/>
            <a:r>
              <a:rPr lang="en-US" dirty="0" smtClean="0"/>
              <a:t>Purification of D2 system will be required (Tank purification takes time)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1C39-10AC-4FA3-8AA2-7C00E5946C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5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02629" y="578498"/>
            <a:ext cx="71752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Target 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Loop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4 cm 1.6” CF cell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10 cm 1.6 CF cell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Loop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10 cm 2.6” Cell </a:t>
            </a:r>
            <a:r>
              <a:rPr lang="en-US" dirty="0" err="1" smtClean="0">
                <a:solidFill>
                  <a:srgbClr val="FF0000"/>
                </a:solidFill>
              </a:rPr>
              <a:t>En</a:t>
            </a:r>
            <a:r>
              <a:rPr lang="en-US" dirty="0" smtClean="0">
                <a:solidFill>
                  <a:srgbClr val="FF0000"/>
                </a:solidFill>
              </a:rPr>
              <a:t> route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Loop 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10 cm 2.6” Cell </a:t>
            </a:r>
            <a:r>
              <a:rPr lang="en-US" dirty="0" err="1">
                <a:solidFill>
                  <a:srgbClr val="FF0000"/>
                </a:solidFill>
              </a:rPr>
              <a:t>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route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Solid Targets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10 cm dummy with C in center (Match rad length of 10 cm LH2)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4 cm dummy (rad length of 4 cm LH2)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Optics 1 and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 hole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 targets 6%, 1.5%, and 0.5%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1.2% 10B4C and 11B4C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2% Be  (</a:t>
            </a:r>
            <a:r>
              <a:rPr lang="en-US" dirty="0" err="1" smtClean="0">
                <a:solidFill>
                  <a:srgbClr val="FF0000"/>
                </a:solidFill>
              </a:rPr>
              <a:t>en</a:t>
            </a:r>
            <a:r>
              <a:rPr lang="en-US" dirty="0" smtClean="0">
                <a:solidFill>
                  <a:srgbClr val="FF0000"/>
                </a:solidFill>
              </a:rPr>
              <a:t> route)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BeO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4" r="38474"/>
          <a:stretch/>
        </p:blipFill>
        <p:spPr>
          <a:xfrm>
            <a:off x="1136527" y="763530"/>
            <a:ext cx="3233058" cy="534941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1C39-10AC-4FA3-8AA2-7C00E5946CBA}" type="slidenum">
              <a:rPr lang="en-US" smtClean="0"/>
              <a:t>5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183027" y="2356021"/>
            <a:ext cx="1853514" cy="6096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40692" y="3438235"/>
            <a:ext cx="1853514" cy="6021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4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2514" y="830424"/>
            <a:ext cx="418011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Dummy and Optics 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Targets can be positioned quickly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Positions for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+/- 2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+/- 3.75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+/- 5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+/- 7.5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+/- 10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 Optics </a:t>
            </a:r>
            <a:r>
              <a:rPr lang="en-US" dirty="0" err="1"/>
              <a:t>C</a:t>
            </a:r>
            <a:r>
              <a:rPr lang="en-US" dirty="0" err="1" smtClean="0"/>
              <a:t>onfig</a:t>
            </a:r>
            <a:r>
              <a:rPr lang="en-US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0 and </a:t>
            </a:r>
            <a:r>
              <a:rPr lang="en-US" dirty="0"/>
              <a:t>+/- 10 cm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+/- 5 cm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5585"/>
          <a:stretch/>
        </p:blipFill>
        <p:spPr>
          <a:xfrm>
            <a:off x="4629150" y="537997"/>
            <a:ext cx="6604907" cy="534941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1C39-10AC-4FA3-8AA2-7C00E5946C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7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1C39-10AC-4FA3-8AA2-7C00E5946CBA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50" y="1182987"/>
            <a:ext cx="6755027" cy="50662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9414" y="344611"/>
            <a:ext cx="7858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Fully assembled 4cm/10cm combined cell block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762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502"/>
          </a:xfrm>
        </p:spPr>
        <p:txBody>
          <a:bodyPr/>
          <a:lstStyle/>
          <a:p>
            <a:pPr algn="ctr"/>
            <a:r>
              <a:rPr lang="en-US" dirty="0" smtClean="0"/>
              <a:t>Test Cryostat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178011"/>
            <a:ext cx="10515600" cy="4998952"/>
          </a:xfrm>
        </p:spPr>
        <p:txBody>
          <a:bodyPr/>
          <a:lstStyle/>
          <a:p>
            <a:r>
              <a:rPr lang="en-US" dirty="0" smtClean="0"/>
              <a:t>New test cryostat (developed in Summer 2016)</a:t>
            </a:r>
          </a:p>
          <a:p>
            <a:r>
              <a:rPr lang="en-US" dirty="0" smtClean="0"/>
              <a:t>Test components at design temperature and pressure</a:t>
            </a:r>
          </a:p>
          <a:p>
            <a:pPr lvl="1"/>
            <a:r>
              <a:rPr lang="en-US" dirty="0" smtClean="0"/>
              <a:t>Temperature below 6K</a:t>
            </a:r>
          </a:p>
          <a:p>
            <a:pPr lvl="1"/>
            <a:r>
              <a:rPr lang="en-US" dirty="0" smtClean="0"/>
              <a:t>Pressures above 200 psi.</a:t>
            </a:r>
          </a:p>
          <a:p>
            <a:r>
              <a:rPr lang="en-US" dirty="0" smtClean="0"/>
              <a:t>Allows testing of fully assembled cell blocks, </a:t>
            </a:r>
            <a:r>
              <a:rPr lang="en-US" dirty="0" err="1" smtClean="0"/>
              <a:t>feedthrus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Aid in development of future sealing techniques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1C39-10AC-4FA3-8AA2-7C00E5946C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2929"/>
          </a:xfrm>
        </p:spPr>
        <p:txBody>
          <a:bodyPr/>
          <a:lstStyle/>
          <a:p>
            <a:pPr algn="ctr"/>
            <a:r>
              <a:rPr lang="en-US" dirty="0" smtClean="0"/>
              <a:t>Cryogenics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318054"/>
            <a:ext cx="10515600" cy="4858909"/>
          </a:xfrm>
        </p:spPr>
        <p:txBody>
          <a:bodyPr/>
          <a:lstStyle/>
          <a:p>
            <a:r>
              <a:rPr lang="en-US" sz="4400" dirty="0" smtClean="0"/>
              <a:t>ESR 15K circuit shall be used to cool the target</a:t>
            </a:r>
          </a:p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Hall A target will be operated concurrently</a:t>
            </a:r>
          </a:p>
          <a:p>
            <a:r>
              <a:rPr lang="en-US" sz="4400" dirty="0" smtClean="0"/>
              <a:t>Two target operation will require close coordination between CRYO, Hall C and   Hall A.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1C39-10AC-4FA3-8AA2-7C00E5946C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2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191</TotalTime>
  <Words>511</Words>
  <Application>Microsoft Office PowerPoint</Application>
  <PresentationFormat>Widescreen</PresentationFormat>
  <Paragraphs>111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Hall C Cryogenic Target Status</vt:lpstr>
      <vt:lpstr>Summary of Alterations</vt:lpstr>
      <vt:lpstr>Pressure Safety</vt:lpstr>
      <vt:lpstr>Configuration</vt:lpstr>
      <vt:lpstr>PowerPoint Presentation</vt:lpstr>
      <vt:lpstr>PowerPoint Presentation</vt:lpstr>
      <vt:lpstr>PowerPoint Presentation</vt:lpstr>
      <vt:lpstr>Test Cryostat</vt:lpstr>
      <vt:lpstr>Cryogenics</vt:lpstr>
      <vt:lpstr>Status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 C Target</dc:title>
  <dc:creator>David Meekins</dc:creator>
  <cp:lastModifiedBy>David Meekins</cp:lastModifiedBy>
  <cp:revision>25</cp:revision>
  <dcterms:created xsi:type="dcterms:W3CDTF">2016-08-06T22:40:20Z</dcterms:created>
  <dcterms:modified xsi:type="dcterms:W3CDTF">2017-01-20T06:24:28Z</dcterms:modified>
</cp:coreProperties>
</file>